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8" r:id="rId3"/>
    <p:sldId id="276" r:id="rId4"/>
    <p:sldId id="277" r:id="rId5"/>
    <p:sldId id="278" r:id="rId6"/>
    <p:sldId id="260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4BA-B193-474C-ABE7-7D8C8FBFDA4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4FC-8034-455C-8828-F7EF1C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9AC5-27E9-4EDF-9D37-2DAA7EAC003E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rinkthatfootprint.com/how-big-is-a-house" TargetMode="External"/><Relationship Id="rId5" Type="http://schemas.openxmlformats.org/officeDocument/2006/relationships/hyperlink" Target="https://i.ytimg.com/vi/rzclivF9Jes/maxresdefault.jpg" TargetMode="Externa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pisocompartido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bordersofadventure.com/" TargetMode="External"/><Relationship Id="rId10" Type="http://schemas.openxmlformats.org/officeDocument/2006/relationships/hyperlink" Target="http://www.bordersofadventure.com/" TargetMode="External"/><Relationship Id="rId4" Type="http://schemas.openxmlformats.org/officeDocument/2006/relationships/hyperlink" Target="http://discovermongolia.mn/" TargetMode="External"/><Relationship Id="rId9" Type="http://schemas.openxmlformats.org/officeDocument/2006/relationships/hyperlink" Target="http://www.book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92695" y="-2214809"/>
            <a:ext cx="2020877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396275"/>
            <a:ext cx="7178040" cy="12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yriad Pro Cond" panose="020B0506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A HOUSE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32986" r="19270" b="30555"/>
          <a:stretch/>
        </p:blipFill>
        <p:spPr bwMode="auto">
          <a:xfrm>
            <a:off x="9604036" y="5435241"/>
            <a:ext cx="2094321" cy="96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892" y="5665722"/>
            <a:ext cx="693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</a:rPr>
              <a:t>Created by Dr. Kris Acheson-Clair, CILMAR, based on the following:</a:t>
            </a:r>
          </a:p>
          <a:p>
            <a:endParaRPr lang="en-US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</a:rPr>
              <a:t>Hall, E.T. (1966). </a:t>
            </a:r>
            <a:r>
              <a:rPr lang="en-US" sz="1200" i="1" dirty="0">
                <a:solidFill>
                  <a:schemeClr val="bg1"/>
                </a:solidFill>
                <a:latin typeface="Myriad Pro" panose="020B0503030403020204" pitchFamily="34" charset="0"/>
              </a:rPr>
              <a:t>The hidden dimension</a:t>
            </a:r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</a:rPr>
              <a:t>. Anchor Books.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636315"/>
            <a:ext cx="848511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95455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With your paper and writing utensil, you have five minutes to draw a floor plan of a house.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Your floor plans should be as detailed as possible and include the following: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Entrances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Furniture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Labels on rooms with particular functions and a brief explanation of what people do in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After the five minutes is over, pair up or talk in small groups to compare and contrast your drawings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FF"/>
                  </a:solidFill>
                  <a:effectLst/>
                  <a:latin typeface="Myriad Pro Cond" panose="020B0506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DRAW A HOUSE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68" y="5767894"/>
            <a:ext cx="1576025" cy="6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FF"/>
                  </a:solidFill>
                  <a:latin typeface="Myriad Pro Cond" panose="020B0506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FLOOR PLAN FROM JAPAN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264" y="5808051"/>
            <a:ext cx="1576025" cy="659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85D9C4-43B2-0748-BBD4-832986019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1" y="1355834"/>
            <a:ext cx="8365776" cy="4705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BE405-464D-9B4A-B5B8-1E462FB80A57}"/>
              </a:ext>
            </a:extLst>
          </p:cNvPr>
          <p:cNvSpPr txBox="1"/>
          <p:nvPr/>
        </p:nvSpPr>
        <p:spPr>
          <a:xfrm>
            <a:off x="2550411" y="6328958"/>
            <a:ext cx="522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95455"/>
                </a:solidFill>
                <a:latin typeface="Myriad Pro" panose="020B0503030403020204" pitchFamily="34" charset="0"/>
              </a:rPr>
              <a:t>Image retrieved from </a:t>
            </a:r>
            <a:r>
              <a:rPr lang="en-US" sz="1200" dirty="0">
                <a:latin typeface="Myriad Pro" panose="020B0503030403020204" pitchFamily="34" charset="0"/>
                <a:hlinkClick r:id="rId5"/>
              </a:rPr>
              <a:t>https://i.ytimg.com/vi/rzclivF9Jes/maxresdefault.jpg</a:t>
            </a:r>
            <a:endParaRPr lang="en-US" sz="1200" dirty="0"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876" y="1355834"/>
            <a:ext cx="2853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Average home sizes:</a:t>
            </a:r>
          </a:p>
          <a:p>
            <a:endParaRPr lang="en-US" sz="2400" dirty="0"/>
          </a:p>
          <a:p>
            <a:r>
              <a:rPr lang="en-US" sz="2400" dirty="0"/>
              <a:t>Hong Kong – 484 ft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Japan – 1023 ft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Spain – 1044 ft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US – 2164 ft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Australia – 2303 ft</a:t>
            </a:r>
            <a:r>
              <a:rPr lang="en-US" sz="2400" baseline="30000" dirty="0"/>
              <a:t>2</a:t>
            </a:r>
          </a:p>
          <a:p>
            <a:endParaRPr lang="en-US" baseline="30000" dirty="0"/>
          </a:p>
          <a:p>
            <a:r>
              <a:rPr lang="en-US" sz="1200" dirty="0">
                <a:hlinkClick r:id="rId6"/>
              </a:rPr>
              <a:t>http://shrinkthatfootprint.com/how-big-is-a-house</a:t>
            </a:r>
            <a:endParaRPr lang="en-US" sz="1200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1335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FF"/>
                  </a:solidFill>
                  <a:latin typeface="Myriad Pro Cond" panose="020B0506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APARTMENT IN SPAIN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68" y="5767894"/>
            <a:ext cx="1576025" cy="659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BE405-464D-9B4A-B5B8-1E462FB80A57}"/>
              </a:ext>
            </a:extLst>
          </p:cNvPr>
          <p:cNvSpPr txBox="1"/>
          <p:nvPr/>
        </p:nvSpPr>
        <p:spPr>
          <a:xfrm>
            <a:off x="2550411" y="6328958"/>
            <a:ext cx="522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95455"/>
                </a:solidFill>
                <a:latin typeface="Myriad Pro" panose="020B0503030403020204" pitchFamily="34" charset="0"/>
              </a:rPr>
              <a:t>Images retrieved from </a:t>
            </a:r>
            <a:r>
              <a:rPr lang="en-US" sz="1200" dirty="0">
                <a:latin typeface="Myriad Pro" panose="020B0503030403020204" pitchFamily="34" charset="0"/>
                <a:hlinkClick r:id="rId4"/>
              </a:rPr>
              <a:t>https://www.pisocompartido.com/</a:t>
            </a:r>
            <a:endParaRPr lang="en-US" sz="1200" dirty="0">
              <a:latin typeface="Myriad Pro" panose="020B0503030403020204" pitchFamily="34" charset="0"/>
            </a:endParaRPr>
          </a:p>
        </p:txBody>
      </p:sp>
      <p:pic>
        <p:nvPicPr>
          <p:cNvPr id="12" name="Picture 11" descr="A dining room table in front of a building&#10;&#10;Description automatically generated">
            <a:extLst>
              <a:ext uri="{FF2B5EF4-FFF2-40B4-BE49-F238E27FC236}">
                <a16:creationId xmlns:a16="http://schemas.microsoft.com/office/drawing/2014/main" id="{BEC84D45-237E-2B43-A09A-08DB7EF6A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3" y="1077799"/>
            <a:ext cx="3040709" cy="2272791"/>
          </a:xfrm>
          <a:prstGeom prst="rect">
            <a:avLst/>
          </a:prstGeom>
        </p:spPr>
      </p:pic>
      <p:pic>
        <p:nvPicPr>
          <p:cNvPr id="14" name="Picture 13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FCE8ACB7-982A-864F-8BBC-6A23A2447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93" y="1077799"/>
            <a:ext cx="2899900" cy="2294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AD8650-268D-2542-B336-A5864B621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3" y="3782345"/>
            <a:ext cx="3032578" cy="2250986"/>
          </a:xfrm>
          <a:prstGeom prst="rect">
            <a:avLst/>
          </a:prstGeom>
        </p:spPr>
      </p:pic>
      <p:pic>
        <p:nvPicPr>
          <p:cNvPr id="18" name="Picture 17" descr="A living room filled with furniture and a table&#10;&#10;Description automatically generated">
            <a:extLst>
              <a:ext uri="{FF2B5EF4-FFF2-40B4-BE49-F238E27FC236}">
                <a16:creationId xmlns:a16="http://schemas.microsoft.com/office/drawing/2014/main" id="{D3F36EB4-BA7F-2340-8C69-31D3ED0C8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93" y="3668008"/>
            <a:ext cx="2899900" cy="2398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65427" y="1688597"/>
            <a:ext cx="48400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Most people in Spain live in multi-generational homes – grandparents, parents, and adult unmarried children, for example.</a:t>
            </a:r>
          </a:p>
          <a:p>
            <a:endParaRPr lang="en-US" sz="2400" b="1" dirty="0"/>
          </a:p>
          <a:p>
            <a:r>
              <a:rPr lang="en-US" sz="2400" b="1" dirty="0"/>
              <a:t>Stucco, tile, narrow alleys, shaded courtyards, and patios are common.</a:t>
            </a:r>
          </a:p>
        </p:txBody>
      </p:sp>
    </p:spTree>
    <p:extLst>
      <p:ext uri="{BB962C8B-B14F-4D97-AF65-F5344CB8AC3E}">
        <p14:creationId xmlns:p14="http://schemas.microsoft.com/office/powerpoint/2010/main" val="44411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FF"/>
                  </a:solidFill>
                  <a:latin typeface="Myriad Pro Cond" panose="020B0506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HOUSES IN MONGOLIA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68" y="5767894"/>
            <a:ext cx="1576025" cy="659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BE405-464D-9B4A-B5B8-1E462FB80A57}"/>
              </a:ext>
            </a:extLst>
          </p:cNvPr>
          <p:cNvSpPr txBox="1"/>
          <p:nvPr/>
        </p:nvSpPr>
        <p:spPr>
          <a:xfrm>
            <a:off x="10270720" y="7794559"/>
            <a:ext cx="374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95455"/>
                </a:solidFill>
                <a:latin typeface="Myriad Pro" panose="020B0503030403020204" pitchFamily="34" charset="0"/>
              </a:rPr>
              <a:t>Images retrieved from ___, </a:t>
            </a:r>
            <a:r>
              <a:rPr lang="en-US" sz="1200" dirty="0">
                <a:solidFill>
                  <a:srgbClr val="495455"/>
                </a:solidFill>
                <a:latin typeface="Myriad Pro" panose="020B0503030403020204" pitchFamily="34" charset="0"/>
                <a:hlinkClick r:id="rId4"/>
              </a:rPr>
              <a:t>http://discovermongolia.mn</a:t>
            </a:r>
            <a:r>
              <a:rPr lang="en-US" sz="1200" dirty="0">
                <a:solidFill>
                  <a:srgbClr val="495455"/>
                </a:solidFill>
                <a:latin typeface="Myriad Pro" panose="020B0503030403020204" pitchFamily="34" charset="0"/>
              </a:rPr>
              <a:t>, and </a:t>
            </a:r>
            <a:r>
              <a:rPr lang="en-US" sz="1200" dirty="0">
                <a:hlinkClick r:id="rId5"/>
              </a:rPr>
              <a:t>https://www.bordersofadventure.com/</a:t>
            </a:r>
            <a:r>
              <a:rPr lang="en-US" sz="1200" dirty="0"/>
              <a:t> </a:t>
            </a:r>
            <a:endParaRPr lang="en-US" sz="1200" dirty="0">
              <a:latin typeface="Myriad Pro" panose="020B0503030403020204" pitchFamily="34" charset="0"/>
            </a:endParaRPr>
          </a:p>
        </p:txBody>
      </p:sp>
      <p:pic>
        <p:nvPicPr>
          <p:cNvPr id="1026" name="Picture 2" descr="Ger, Mongolian Traditional Dwell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69" y="4775718"/>
            <a:ext cx="6507958" cy="187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iting A Mongolian Ger: Understanding the Nomadic Culture of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" y="3524327"/>
            <a:ext cx="4693325" cy="31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plomat apartment, Ulaanbaatar, Mongolia - Booking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92" y="1016609"/>
            <a:ext cx="5373488" cy="36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1890" y="945930"/>
            <a:ext cx="511887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Roughly half of Mongolia’s population lives in flats in the capital city of Ulaanbaatar.</a:t>
            </a:r>
          </a:p>
          <a:p>
            <a:endParaRPr lang="en-US" sz="1200" b="1" dirty="0"/>
          </a:p>
          <a:p>
            <a:r>
              <a:rPr lang="en-US" sz="2200" b="1" dirty="0"/>
              <a:t>Many of the rest live on the steppes in traditional nomadic (mobile) </a:t>
            </a:r>
            <a:r>
              <a:rPr lang="en-US" sz="2200" b="1" dirty="0" err="1"/>
              <a:t>gers</a:t>
            </a:r>
            <a:r>
              <a:rPr lang="en-US" sz="2200" b="1" dirty="0"/>
              <a:t> or yurts.</a:t>
            </a:r>
          </a:p>
          <a:p>
            <a:endParaRPr lang="en-US" baseline="30000" dirty="0"/>
          </a:p>
          <a:p>
            <a:r>
              <a:rPr lang="en-US" sz="1200" dirty="0"/>
              <a:t>Photos from </a:t>
            </a:r>
            <a:r>
              <a:rPr lang="en-US" sz="1200" dirty="0">
                <a:hlinkClick r:id="rId9"/>
              </a:rPr>
              <a:t>www.booking.com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http://discovermongolia.mn</a:t>
            </a:r>
            <a:r>
              <a:rPr lang="en-US" sz="1200" dirty="0"/>
              <a:t>, and </a:t>
            </a:r>
            <a:r>
              <a:rPr lang="en-US" sz="1200" dirty="0">
                <a:hlinkClick r:id="rId10"/>
              </a:rPr>
              <a:t>www.bordersofadventure.com</a:t>
            </a:r>
            <a:r>
              <a:rPr lang="en-US" sz="1200" dirty="0"/>
              <a:t> </a:t>
            </a:r>
            <a:endParaRPr lang="en-US" sz="1200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8629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37" y="1325879"/>
            <a:ext cx="10515600" cy="485172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What are the similarities that you saw between your drawings? What about with the images on the previous slide?</a:t>
            </a:r>
            <a:b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b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b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</a:endParaRPr>
          </a:p>
          <a:p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Did you notice any differences between your drawings? What about with the images on the previous slide?</a:t>
            </a:r>
            <a:b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FF"/>
                  </a:solidFill>
                  <a:effectLst/>
                  <a:latin typeface="Myriad Pro Cond" panose="020B0506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DEBRIEF (PART 1)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68" y="5767894"/>
            <a:ext cx="1576025" cy="6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37" y="1142999"/>
            <a:ext cx="10515600" cy="485172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What sorts of conclusions can we draw about behaviors/norms/values in our culture that influence how we shape the space/environments around us?</a:t>
            </a:r>
          </a:p>
          <a:p>
            <a:pPr lvl="1"/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What does that say about our values as a society?</a:t>
            </a:r>
          </a:p>
          <a:p>
            <a:pPr lvl="1"/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Do we value aesthetic appearance or the functionality?</a:t>
            </a:r>
            <a:b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</a:endParaRPr>
          </a:p>
          <a:p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What about the impact of availability of space—what influences do you see of population density in the drawings?</a:t>
            </a:r>
            <a:b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</a:endParaRPr>
          </a:p>
          <a:p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How do changing values and practices in society affect the styles of houses over time?</a:t>
            </a:r>
            <a:b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endParaRPr lang="en-US" sz="2000" dirty="0">
              <a:solidFill>
                <a:srgbClr val="495455"/>
              </a:solidFill>
              <a:latin typeface="Myriad Pro" panose="020B0503030403020204" pitchFamily="34" charset="0"/>
            </a:endParaRPr>
          </a:p>
          <a:p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What is it like to enter a person’s home that is arranged differently to what we’re used to?</a:t>
            </a:r>
          </a:p>
          <a:p>
            <a:pPr lvl="1"/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How do you adapt and figure out what is expected of you?</a:t>
            </a:r>
          </a:p>
          <a:p>
            <a:pPr lvl="1"/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What should you be looking for?</a:t>
            </a:r>
          </a:p>
          <a:p>
            <a:pPr lvl="1"/>
            <a:r>
              <a:rPr lang="en-US" sz="2000" dirty="0">
                <a:solidFill>
                  <a:srgbClr val="495455"/>
                </a:solidFill>
                <a:latin typeface="Myriad Pro" panose="020B0503030403020204" pitchFamily="34" charset="0"/>
              </a:rPr>
              <a:t>How can you politely ask questions to figure out what is acceptable in that space?</a:t>
            </a:r>
            <a:br>
              <a:rPr lang="en-US" sz="1600" dirty="0">
                <a:solidFill>
                  <a:srgbClr val="495455"/>
                </a:solidFill>
                <a:latin typeface="Myriad Pro" panose="020B0503030403020204" pitchFamily="34" charset="0"/>
              </a:rPr>
            </a:br>
            <a:endParaRPr lang="en-US" sz="1600" dirty="0">
              <a:solidFill>
                <a:srgbClr val="495455"/>
              </a:solidFill>
              <a:latin typeface="Myriad Pro" panose="020B05030304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FF"/>
                  </a:solidFill>
                  <a:effectLst/>
                  <a:latin typeface="Myriad Pro Cond" panose="020B0506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DEBRIEF (PART 2)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68" y="5767894"/>
            <a:ext cx="1576025" cy="6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7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488</Words>
  <Application>Microsoft Macintosh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Myriad Pro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Macdonald, Lindsey M</cp:lastModifiedBy>
  <cp:revision>22</cp:revision>
  <dcterms:created xsi:type="dcterms:W3CDTF">2018-08-27T14:09:00Z</dcterms:created>
  <dcterms:modified xsi:type="dcterms:W3CDTF">2020-07-14T14:56:03Z</dcterms:modified>
</cp:coreProperties>
</file>